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7" r:id="rId3"/>
    <p:sldMasterId id="2147483665" r:id="rId4"/>
    <p:sldMasterId id="2147483670" r:id="rId5"/>
    <p:sldMasterId id="2147483675" r:id="rId6"/>
    <p:sldMasterId id="2147483679" r:id="rId7"/>
    <p:sldMasterId id="2147483684" r:id="rId8"/>
    <p:sldMasterId id="2147483689" r:id="rId9"/>
  </p:sldMasterIdLst>
  <p:notesMasterIdLst>
    <p:notesMasterId r:id="rId20"/>
  </p:notesMasterIdLst>
  <p:handoutMasterIdLst>
    <p:handoutMasterId r:id="rId21"/>
  </p:handoutMasterIdLst>
  <p:sldIdLst>
    <p:sldId id="1076" r:id="rId10"/>
    <p:sldId id="1077" r:id="rId11"/>
    <p:sldId id="1079" r:id="rId12"/>
    <p:sldId id="1080" r:id="rId13"/>
    <p:sldId id="1081" r:id="rId14"/>
    <p:sldId id="1082" r:id="rId15"/>
    <p:sldId id="1083" r:id="rId16"/>
    <p:sldId id="1084" r:id="rId17"/>
    <p:sldId id="1085" r:id="rId18"/>
    <p:sldId id="1088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C14"/>
    <a:srgbClr val="33CC33"/>
    <a:srgbClr val="CCFFCC"/>
    <a:srgbClr val="FEB4BB"/>
    <a:srgbClr val="FFD9D9"/>
    <a:srgbClr val="FFCDCD"/>
    <a:srgbClr val="FFB7B7"/>
    <a:srgbClr val="FFFFFF"/>
    <a:srgbClr val="E0FA5C"/>
    <a:srgbClr val="D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3648" autoAdjust="0"/>
  </p:normalViewPr>
  <p:slideViewPr>
    <p:cSldViewPr>
      <p:cViewPr>
        <p:scale>
          <a:sx n="75" d="100"/>
          <a:sy n="75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0"/>
    </p:cViewPr>
  </p:sorterViewPr>
  <p:notesViewPr>
    <p:cSldViewPr>
      <p:cViewPr varScale="1">
        <p:scale>
          <a:sx n="53" d="100"/>
          <a:sy n="53" d="100"/>
        </p:scale>
        <p:origin x="-27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29F9964-FCA5-4703-AB40-8279AC76B666}" type="datetimeFigureOut">
              <a:rPr lang="zh-TW" altLang="en-US" smtClean="0"/>
              <a:pPr/>
              <a:t>2011/11/22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33A2399-60A4-416A-966E-97674BD701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00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A317A2C-9088-44D0-8E3A-34DC7F88BD7D}" type="datetimeFigureOut">
              <a:rPr lang="zh-TW" altLang="en-US" smtClean="0"/>
              <a:pPr/>
              <a:t>2011/11/22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5B0D134-0F67-4505-AC06-217A6A58B3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0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4A9924-083A-4F5C-B779-D86BB72E5277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C8ACBC-1892-40B1-ACD8-2CCA7607971D}" type="slidenum">
              <a:rPr lang="en-US" altLang="zh-TW" smtClean="0">
                <a:latin typeface="Arial" charset="0"/>
              </a:rPr>
              <a:pPr eaLnBrk="1" hangingPunct="1"/>
              <a:t>10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17C3C5B-092E-44BC-9FCB-10212360832E}" type="slidenum">
              <a:rPr lang="en-US" altLang="zh-TW" smtClean="0">
                <a:latin typeface="Arial" charset="0"/>
              </a:rPr>
              <a:pPr eaLnBrk="1" hangingPunct="1"/>
              <a:t>2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A2FDEE-8DBE-4D98-9B63-ABEF9FC9103F}" type="slidenum">
              <a:rPr lang="en-US" altLang="zh-TW" smtClean="0">
                <a:latin typeface="Arial" charset="0"/>
              </a:rPr>
              <a:pPr eaLnBrk="1" hangingPunct="1"/>
              <a:t>3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2E3491-7942-4CC7-AB8A-165FB9C1FA2F}" type="slidenum">
              <a:rPr lang="en-US" altLang="zh-TW" smtClean="0">
                <a:latin typeface="Arial" charset="0"/>
              </a:rPr>
              <a:pPr eaLnBrk="1" hangingPunct="1"/>
              <a:t>4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7A2027-CC8C-4809-98DE-63F5EBBC5BA3}" type="slidenum">
              <a:rPr lang="en-US" altLang="zh-TW" smtClean="0">
                <a:latin typeface="Arial" charset="0"/>
              </a:rPr>
              <a:pPr eaLnBrk="1" hangingPunct="1"/>
              <a:t>5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D94F60-F7C6-49F5-9980-91731B20B4EA}" type="slidenum">
              <a:rPr lang="en-US" altLang="zh-TW" smtClean="0">
                <a:latin typeface="Arial" charset="0"/>
              </a:rPr>
              <a:pPr eaLnBrk="1" hangingPunct="1"/>
              <a:t>6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8B9899-CC5C-42D1-A82B-797FD4BA6C4A}" type="slidenum">
              <a:rPr lang="en-US" altLang="zh-TW" smtClean="0">
                <a:latin typeface="Arial" charset="0"/>
              </a:rPr>
              <a:pPr eaLnBrk="1" hangingPunct="1"/>
              <a:t>7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68EF60-278D-4D3F-9F4E-596324637F77}" type="slidenum">
              <a:rPr lang="zh-TW" altLang="en-US" smtClean="0">
                <a:latin typeface="Arial" charset="0"/>
              </a:rPr>
              <a:pPr eaLnBrk="1" hangingPunct="1"/>
              <a:t>8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AAF1B7-F979-47CA-ACB5-BC9DD5EF137E}" type="slidenum">
              <a:rPr lang="en-US" altLang="zh-TW" smtClean="0">
                <a:latin typeface="Arial" charset="0"/>
              </a:rPr>
              <a:pPr eaLnBrk="1" hangingPunct="1"/>
              <a:t>9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6" name="Picture 15" descr="D-Link 25years logo_WHITE RGB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256338"/>
            <a:ext cx="1079501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6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02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8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76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12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01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87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44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04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4" name="Picture 15" descr="D-Link 25years logo_WHITE RGB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256338"/>
            <a:ext cx="1079501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97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50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60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57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06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64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45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03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-Link 25years logo_WHITE RGB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256338"/>
            <a:ext cx="1079501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4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58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4" r:id="rId3"/>
    <p:sldLayoutId id="2147483663" r:id="rId4"/>
    <p:sldLayoutId id="2147483664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8"/>
        </a:buBlip>
        <a:defRPr sz="20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2pPr>
      <a:lvl3pPr marL="808038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16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4pPr>
      <a:lvl5pPr marL="16192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6803-84C0-4CB8-860B-BCA78CF4D34B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E1DD-FDF7-4D86-BDB9-17FCFB095B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15" descr="D-Link 25years logo_WHITE RGB copy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256338"/>
            <a:ext cx="1079501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3EDF-AF66-43E2-BF3A-251382E25632}" type="datetimeFigureOut">
              <a:rPr lang="zh-TW" altLang="en-US" smtClean="0"/>
              <a:t>2011/11/22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1737-825F-4F88-B3F6-E0F216FED0A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15" descr="D-Link 25years logo_WHITE RGB copy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256338"/>
            <a:ext cx="1079501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8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3275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2050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8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52438" indent="-18573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9625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0463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9625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2050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8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3275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2050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8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52438" indent="-18573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9625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0463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2pPr>
      <a:lvl3pPr marL="809625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3pPr>
      <a:lvl4pPr marL="1162050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4pPr>
      <a:lvl5pPr marL="15240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-112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3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microsoft.com/office/2007/relationships/hdphoto" Target="../media/hdphoto1.wdp"/><Relationship Id="rId5" Type="http://schemas.openxmlformats.org/officeDocument/2006/relationships/image" Target="../media/image50.png"/><Relationship Id="rId10" Type="http://schemas.openxmlformats.org/officeDocument/2006/relationships/image" Target="../media/image18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4" y="1006475"/>
            <a:ext cx="6913464" cy="18002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DIR-600L 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Wireless N150 Home Router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Sales Guide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0825" y="5027613"/>
            <a:ext cx="32718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 smtClean="0"/>
              <a:t>November 18</a:t>
            </a:r>
            <a:r>
              <a:rPr lang="en-GB" altLang="zh-TW" sz="1600" baseline="30000" dirty="0" smtClean="0"/>
              <a:t>th</a:t>
            </a:r>
            <a:r>
              <a:rPr lang="en-GB" altLang="zh-TW" sz="1600" dirty="0" smtClean="0"/>
              <a:t> </a:t>
            </a:r>
            <a:r>
              <a:rPr lang="en-GB" altLang="zh-TW" sz="1600" dirty="0"/>
              <a:t>2011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zh-TW" sz="1600" dirty="0"/>
              <a:t>D-Link HQ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191919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766120" y="3035060"/>
            <a:ext cx="3240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微軟正黑體" pitchFamily="34" charset="-120"/>
                <a:cs typeface="Calibri" pitchFamily="34" charset="0"/>
              </a:rPr>
              <a:t>Thank you!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Agenda</a:t>
            </a:r>
            <a:endParaRPr lang="zh-TW" alt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876300"/>
            <a:ext cx="8637588" cy="4978400"/>
          </a:xfrm>
          <a:extLst/>
        </p:spPr>
        <p:txBody>
          <a:bodyPr/>
          <a:lstStyle/>
          <a:p>
            <a:pPr>
              <a:defRPr/>
            </a:pP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Sales </a:t>
            </a: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Key</a:t>
            </a:r>
            <a:r>
              <a:rPr lang="en-US" altLang="zh-TW" sz="2400" b="1" kern="12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s</a:t>
            </a:r>
            <a:endParaRPr lang="en-US" altLang="zh-TW" sz="2400" b="1" kern="1200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lvl="1">
              <a:defRPr/>
            </a:pP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Connect Anytime, Anywhere</a:t>
            </a:r>
          </a:p>
          <a:p>
            <a:pPr lvl="1">
              <a:defRPr/>
            </a:pP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Push Event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– Online User Notice</a:t>
            </a:r>
          </a:p>
          <a:p>
            <a:pPr lvl="1">
              <a:defRPr/>
            </a:pP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Push Event</a:t>
            </a:r>
            <a:r>
              <a:rPr lang="zh-TW" altLang="en-US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– </a:t>
            </a: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Wireless Intrusion Alert</a:t>
            </a:r>
            <a:endParaRPr lang="en-US" altLang="zh-TW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lvl="1">
              <a:defRPr/>
            </a:pP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User Control</a:t>
            </a:r>
            <a:endPara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lvl="1">
              <a:defRPr/>
            </a:pP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Real-time Browsing Record</a:t>
            </a:r>
            <a:endParaRPr lang="en-US" altLang="zh-TW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lvl="1">
              <a:defRPr/>
            </a:pP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Easy Setup Wizard</a:t>
            </a:r>
          </a:p>
          <a:p>
            <a:pPr>
              <a:defRPr/>
            </a:pPr>
            <a:r>
              <a:rPr lang="en-US" altLang="zh-TW" sz="24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Product </a:t>
            </a:r>
            <a:r>
              <a:rPr lang="en-US" altLang="zh-TW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Features</a:t>
            </a:r>
            <a:endPara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eaLnBrk="1" hangingPunct="1">
              <a:defRPr/>
            </a:pP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4" name="圖片 8" descr="SlideShow_2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429000"/>
            <a:ext cx="27146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62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2950" y="737228"/>
            <a:ext cx="3172428" cy="46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 descr="http://www.digsdigs.com/photos/kids-room-decor-yellow-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75" y="2375312"/>
            <a:ext cx="4500593" cy="36931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6" name="手繪多邊形 25"/>
          <p:cNvSpPr/>
          <p:nvPr/>
        </p:nvSpPr>
        <p:spPr>
          <a:xfrm>
            <a:off x="3071813" y="2986088"/>
            <a:ext cx="5602287" cy="1871662"/>
          </a:xfrm>
          <a:custGeom>
            <a:avLst/>
            <a:gdLst>
              <a:gd name="connsiteX0" fmla="*/ 3357154 w 5719355"/>
              <a:gd name="connsiteY0" fmla="*/ 254726 h 1704703"/>
              <a:gd name="connsiteX1" fmla="*/ 5159829 w 5719355"/>
              <a:gd name="connsiteY1" fmla="*/ 241663 h 1704703"/>
              <a:gd name="connsiteX2" fmla="*/ 0 w 5719355"/>
              <a:gd name="connsiteY2" fmla="*/ 1704703 h 1704703"/>
              <a:gd name="connsiteX0" fmla="*/ 3357154 w 4538254"/>
              <a:gd name="connsiteY0" fmla="*/ 127362 h 1577339"/>
              <a:gd name="connsiteX1" fmla="*/ 3519603 w 4538254"/>
              <a:gd name="connsiteY1" fmla="*/ 469281 h 1577339"/>
              <a:gd name="connsiteX2" fmla="*/ 0 w 4538254"/>
              <a:gd name="connsiteY2" fmla="*/ 1577339 h 15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8254" h="1577339">
                <a:moveTo>
                  <a:pt x="3357154" y="127362"/>
                </a:moveTo>
                <a:cubicBezTo>
                  <a:pt x="4538254" y="-1"/>
                  <a:pt x="4079129" y="227618"/>
                  <a:pt x="3519603" y="469281"/>
                </a:cubicBezTo>
                <a:cubicBezTo>
                  <a:pt x="2960077" y="710944"/>
                  <a:pt x="2300151" y="966650"/>
                  <a:pt x="0" y="1577339"/>
                </a:cubicBezTo>
              </a:path>
            </a:pathLst>
          </a:custGeom>
          <a:ln w="76200" cap="rnd">
            <a:solidFill>
              <a:srgbClr val="FF0000"/>
            </a:solidFill>
            <a:prstDash val="sysDash"/>
            <a:headEnd type="stealth" w="lg" len="lg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198" name="Picture 22" descr="Wave Transparent 45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65" flipH="1">
            <a:off x="2549555" y="3294835"/>
            <a:ext cx="11366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250825" y="261020"/>
            <a:ext cx="8637588" cy="647700"/>
          </a:xfrm>
          <a:extLst/>
        </p:spPr>
        <p:txBody>
          <a:bodyPr/>
          <a:lstStyle/>
          <a:p>
            <a:pPr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connect anytime, anywhere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5" name="內容版面配置區 2"/>
          <p:cNvSpPr>
            <a:spLocks noGrp="1"/>
          </p:cNvSpPr>
          <p:nvPr>
            <p:ph idx="1"/>
          </p:nvPr>
        </p:nvSpPr>
        <p:spPr>
          <a:xfrm>
            <a:off x="487334" y="879600"/>
            <a:ext cx="8858250" cy="600075"/>
          </a:xfrm>
          <a:extLst/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Your home router is no longer unreachable !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Wherever you go, you can always use </a:t>
            </a: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smartphone App* to receive </a:t>
            </a:r>
            <a:r>
              <a:rPr lang="en-US" altLang="zh-TW" kern="1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your family </a:t>
            </a: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status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from cloud router!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8202" name="群組 45"/>
          <p:cNvGrpSpPr>
            <a:grpSpLocks/>
          </p:cNvGrpSpPr>
          <p:nvPr/>
        </p:nvGrpSpPr>
        <p:grpSpPr bwMode="auto">
          <a:xfrm>
            <a:off x="6342063" y="1990725"/>
            <a:ext cx="846137" cy="1509713"/>
            <a:chOff x="555625" y="2678113"/>
            <a:chExt cx="846138" cy="1509712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2678113"/>
              <a:ext cx="846138" cy="1509712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9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71800"/>
              <a:ext cx="584200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03" name="群組 2"/>
          <p:cNvGrpSpPr>
            <a:grpSpLocks/>
          </p:cNvGrpSpPr>
          <p:nvPr/>
        </p:nvGrpSpPr>
        <p:grpSpPr bwMode="auto">
          <a:xfrm>
            <a:off x="3822700" y="3436938"/>
            <a:ext cx="2522538" cy="1831975"/>
            <a:chOff x="3497564" y="3412976"/>
            <a:chExt cx="2522537" cy="1831975"/>
          </a:xfrm>
        </p:grpSpPr>
        <p:pic>
          <p:nvPicPr>
            <p:cNvPr id="8205" name="图片 10" descr="云2-0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564" y="3412976"/>
              <a:ext cx="2522537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矩形 36"/>
            <p:cNvSpPr>
              <a:spLocks noChangeArrowheads="1"/>
            </p:cNvSpPr>
            <p:nvPr/>
          </p:nvSpPr>
          <p:spPr bwMode="auto">
            <a:xfrm>
              <a:off x="4123832" y="4171063"/>
              <a:ext cx="12700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</a:rPr>
                <a:t>INTERNET</a:t>
              </a:r>
              <a:endParaRPr lang="zh-TW" altLang="en-US" sz="16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86463" y="3024188"/>
            <a:ext cx="711200" cy="717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2" y="5266569"/>
            <a:ext cx="924323" cy="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64" y="5195532"/>
            <a:ext cx="747713" cy="8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內容版面配置區 2"/>
          <p:cNvSpPr txBox="1">
            <a:spLocks/>
          </p:cNvSpPr>
          <p:nvPr/>
        </p:nvSpPr>
        <p:spPr bwMode="auto">
          <a:xfrm>
            <a:off x="542728" y="5420932"/>
            <a:ext cx="639147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1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076450" indent="-180975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1100" kern="120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*Current</a:t>
            </a:r>
            <a:r>
              <a:rPr lang="en-US" altLang="zh-TW" sz="110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ly DIR-605L supports android App and iPhone App</a:t>
            </a:r>
            <a:r>
              <a:rPr lang="en-US" altLang="zh-TW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1" y="3085959"/>
            <a:ext cx="2237953" cy="26350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21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37588" cy="647700"/>
          </a:xfrm>
          <a:extLst/>
        </p:spPr>
        <p:txBody>
          <a:bodyPr/>
          <a:lstStyle/>
          <a:p>
            <a:pPr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push event</a:t>
            </a: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– online user notice</a:t>
            </a:r>
            <a:endParaRPr lang="zh-TW" altLang="en-US" sz="2800" dirty="0"/>
          </a:p>
        </p:txBody>
      </p:sp>
      <p:pic>
        <p:nvPicPr>
          <p:cNvPr id="23554" name="Picture 2" descr="http://www.officedesignblog.com/wp-content/uploads/2009/07/Syzygy-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5" y="1905001"/>
            <a:ext cx="5719665" cy="37766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66725" y="1220788"/>
            <a:ext cx="536575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When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your kids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come back home and go online, the cloud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router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will send out a reminder to you.</a:t>
            </a:r>
          </a:p>
          <a:p>
            <a:pPr algn="just"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With </a:t>
            </a:r>
            <a:r>
              <a:rPr lang="en-US" altLang="zh-TW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cloud </a:t>
            </a: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service, now you can see everyone’s status!</a:t>
            </a: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5" y="3784600"/>
            <a:ext cx="1122363" cy="1338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群組 11"/>
          <p:cNvGrpSpPr>
            <a:grpSpLocks/>
          </p:cNvGrpSpPr>
          <p:nvPr/>
        </p:nvGrpSpPr>
        <p:grpSpPr bwMode="auto">
          <a:xfrm>
            <a:off x="6184900" y="404813"/>
            <a:ext cx="2692400" cy="5170487"/>
            <a:chOff x="6184900" y="404813"/>
            <a:chExt cx="2692400" cy="51704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00" y="1016000"/>
              <a:ext cx="2692400" cy="455930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9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橢圓形圖說文字 13"/>
            <p:cNvSpPr/>
            <p:nvPr/>
          </p:nvSpPr>
          <p:spPr bwMode="auto">
            <a:xfrm rot="21309173">
              <a:off x="7410450" y="404813"/>
              <a:ext cx="1462088" cy="1074737"/>
            </a:xfrm>
            <a:prstGeom prst="wedgeEllipseCallou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Hello! </a:t>
              </a:r>
            </a:p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I am back! </a:t>
              </a:r>
            </a:p>
          </p:txBody>
        </p:sp>
        <p:pic>
          <p:nvPicPr>
            <p:cNvPr id="922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975" y="1765300"/>
              <a:ext cx="1952625" cy="310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6829425" y="2205038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[DD’s iPhone]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832600" y="2520950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[KK’s iPhone]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827838" y="2946400"/>
              <a:ext cx="795337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[JJWIN7]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827838" y="3267075"/>
              <a:ext cx="795337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[TTWINXP]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829425" y="3686175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[CCWINXP]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832600" y="4049713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[PPWINXP]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850063" y="2360613"/>
              <a:ext cx="1292225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192.168.101.2 / 1c:7e:e4:d4:53:90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851650" y="2682875"/>
              <a:ext cx="1292225" cy="777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192.168.101.4 / 1c:8e:e4:d4:53:90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848475" y="3095625"/>
              <a:ext cx="1290638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192.168.101.5 / 1c:8e:e4:d4:53:83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850063" y="3432175"/>
              <a:ext cx="1290637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192.168.101.5 / 1c:7e:e4:d4:53:83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850063" y="3862388"/>
              <a:ext cx="1290637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192.168.101.8 / 1c:8e:e4:d4:53:12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851650" y="4219575"/>
              <a:ext cx="1292225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192.168.101.9 / 1c:8e:e4:d4:53:11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48" y="2930525"/>
            <a:ext cx="2237953" cy="26350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群組 27"/>
          <p:cNvGrpSpPr>
            <a:grpSpLocks/>
          </p:cNvGrpSpPr>
          <p:nvPr/>
        </p:nvGrpSpPr>
        <p:grpSpPr bwMode="auto">
          <a:xfrm>
            <a:off x="3998913" y="4610100"/>
            <a:ext cx="1008062" cy="1160463"/>
            <a:chOff x="3094645" y="5523275"/>
            <a:chExt cx="1007275" cy="1160755"/>
          </a:xfrm>
        </p:grpSpPr>
        <p:pic>
          <p:nvPicPr>
            <p:cNvPr id="9225" name="圖片 17" descr="user-256x25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645" y="5523275"/>
              <a:ext cx="955835" cy="101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974" y="6122629"/>
              <a:ext cx="556946" cy="56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09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4944_NpAdvHover.jpg (600×418)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49684"/>
            <a:ext cx="5715000" cy="3981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37588" cy="647700"/>
          </a:xfrm>
          <a:extLst/>
        </p:spPr>
        <p:txBody>
          <a:bodyPr/>
          <a:lstStyle/>
          <a:p>
            <a:pPr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push 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event</a:t>
            </a: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– anti-wireless intrusion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66725" y="1220788"/>
            <a:ext cx="588327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Intrusion happen all the time !</a:t>
            </a: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Cloud router can </a:t>
            </a: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detect and block the unwelcomed guests who intend to keep cracking wireless network. </a:t>
            </a: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Any suspect will be displayed on your phone!</a:t>
            </a: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5" y="3784600"/>
            <a:ext cx="1122363" cy="1338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群組 15"/>
          <p:cNvGrpSpPr>
            <a:grpSpLocks/>
          </p:cNvGrpSpPr>
          <p:nvPr/>
        </p:nvGrpSpPr>
        <p:grpSpPr bwMode="auto">
          <a:xfrm>
            <a:off x="6184900" y="1016000"/>
            <a:ext cx="2692400" cy="4559300"/>
            <a:chOff x="6184900" y="1016000"/>
            <a:chExt cx="2692400" cy="45593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00" y="1016000"/>
              <a:ext cx="2692400" cy="455930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9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975" y="1765300"/>
              <a:ext cx="1952625" cy="310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文字方塊 20"/>
            <p:cNvSpPr txBox="1"/>
            <p:nvPr/>
          </p:nvSpPr>
          <p:spPr>
            <a:xfrm>
              <a:off x="6829425" y="2205038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[DD’s iPhone]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832600" y="2520950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[KK’s iPhone]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827838" y="2946400"/>
              <a:ext cx="795337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[JJWIN7]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827838" y="3267075"/>
              <a:ext cx="795337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[TTWINXP]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829425" y="3686175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[CCWINXP]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832600" y="4049713"/>
              <a:ext cx="795338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[PPWINXP]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850063" y="2360613"/>
              <a:ext cx="1292225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192.168.101.2 / 1c:7e:e4:d4:53:90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851650" y="2682875"/>
              <a:ext cx="1292225" cy="777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192.168.101.4 / 1c:8e:e4:d4:53:90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848475" y="3095625"/>
              <a:ext cx="1290638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192.168.101.5 / 1c:8e:e4:d4:53:83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850063" y="3432175"/>
              <a:ext cx="1290637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192.168.101.5 / 1c:7e:e4:d4:53:83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850063" y="3862388"/>
              <a:ext cx="1290637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192.168.101.8 / 1c:8e:e4:d4:53:12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851650" y="4219575"/>
              <a:ext cx="1292225" cy="7620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altLang="zh-TW" sz="500" b="1" dirty="0">
                  <a:solidFill>
                    <a:schemeClr val="bg2">
                      <a:lumMod val="75000"/>
                    </a:schemeClr>
                  </a:solidFill>
                </a:rPr>
                <a:t>192.168.101.9 / 1c:8e:e4:d4:53:11</a:t>
              </a:r>
              <a:endParaRPr lang="zh-TW" altLang="en-US" sz="5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橢圓形圖說文字 19"/>
          <p:cNvSpPr/>
          <p:nvPr/>
        </p:nvSpPr>
        <p:spPr bwMode="auto">
          <a:xfrm rot="21309173">
            <a:off x="7410450" y="404813"/>
            <a:ext cx="1462088" cy="1074737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Do you want to block this intruder?</a:t>
            </a:r>
          </a:p>
        </p:txBody>
      </p:sp>
      <p:pic>
        <p:nvPicPr>
          <p:cNvPr id="10250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395788"/>
            <a:ext cx="1008063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橢圓形圖說文字 32"/>
          <p:cNvSpPr/>
          <p:nvPr/>
        </p:nvSpPr>
        <p:spPr bwMode="auto">
          <a:xfrm flipH="1">
            <a:off x="1727200" y="3768725"/>
            <a:ext cx="1308100" cy="977900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You’re banned!</a:t>
            </a:r>
          </a:p>
        </p:txBody>
      </p:sp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8667">
            <a:off x="7445375" y="3943350"/>
            <a:ext cx="9207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橢圓形圖說文字 35"/>
          <p:cNvSpPr/>
          <p:nvPr/>
        </p:nvSpPr>
        <p:spPr bwMode="auto">
          <a:xfrm>
            <a:off x="7781925" y="3267075"/>
            <a:ext cx="1247775" cy="919163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Block it!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88" y="3171825"/>
            <a:ext cx="2033013" cy="2393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41602" y="4690920"/>
            <a:ext cx="950912" cy="1214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85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officedesignblog.com/wp-content/uploads/2009/07/Syzygy-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09" y="1799263"/>
            <a:ext cx="4984842" cy="32914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digsdigs.com/photos/kids-room-decor-yellow-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8147" y="1537277"/>
            <a:ext cx="4500593" cy="36931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6" name="文字方塊 7"/>
          <p:cNvSpPr txBox="1">
            <a:spLocks noChangeArrowheads="1"/>
          </p:cNvSpPr>
          <p:nvPr/>
        </p:nvSpPr>
        <p:spPr bwMode="auto">
          <a:xfrm>
            <a:off x="251520" y="169173"/>
            <a:ext cx="838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user control</a:t>
            </a:r>
            <a:endParaRPr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285750" y="1010474"/>
            <a:ext cx="8858250" cy="184246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It’s </a:t>
            </a:r>
            <a:r>
              <a:rPr lang="en-US" altLang="zh-TW" kern="1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time to take a </a:t>
            </a:r>
            <a:r>
              <a:rPr lang="en-US" altLang="zh-TW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rest? </a:t>
            </a:r>
            <a:r>
              <a:rPr lang="en-US" altLang="zh-TW" kern="1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Don’t </a:t>
            </a:r>
            <a:r>
              <a:rPr lang="en-US" altLang="zh-TW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let your home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member get addicted to net surfing </a:t>
            </a:r>
            <a:r>
              <a:rPr lang="en-US" altLang="zh-TW" kern="1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zh-TW" kern="12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Cloud router can monitor and manage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your network client.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zh-TW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1270" name="群組 1"/>
          <p:cNvGrpSpPr>
            <a:grpSpLocks/>
          </p:cNvGrpSpPr>
          <p:nvPr/>
        </p:nvGrpSpPr>
        <p:grpSpPr bwMode="auto">
          <a:xfrm>
            <a:off x="584200" y="1014413"/>
            <a:ext cx="8132763" cy="4354512"/>
            <a:chOff x="533401" y="1267879"/>
            <a:chExt cx="8132762" cy="4355046"/>
          </a:xfrm>
        </p:grpSpPr>
        <p:grpSp>
          <p:nvGrpSpPr>
            <p:cNvPr id="11277" name="群組 1"/>
            <p:cNvGrpSpPr>
              <a:grpSpLocks/>
            </p:cNvGrpSpPr>
            <p:nvPr/>
          </p:nvGrpSpPr>
          <p:grpSpPr bwMode="auto">
            <a:xfrm>
              <a:off x="1243014" y="1267879"/>
              <a:ext cx="7423149" cy="4355046"/>
              <a:chOff x="1204914" y="1509713"/>
              <a:chExt cx="7423149" cy="4354512"/>
            </a:xfrm>
          </p:grpSpPr>
          <p:cxnSp>
            <p:nvCxnSpPr>
              <p:cNvPr id="24" name="直線接點 23"/>
              <p:cNvCxnSpPr/>
              <p:nvPr/>
            </p:nvCxnSpPr>
            <p:spPr bwMode="auto">
              <a:xfrm>
                <a:off x="3709989" y="4103688"/>
                <a:ext cx="70643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auto">
              <a:xfrm>
                <a:off x="5621338" y="4103688"/>
                <a:ext cx="70643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 bwMode="auto">
              <a:xfrm>
                <a:off x="1204914" y="4103688"/>
                <a:ext cx="70643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283" name="圖片 22" descr="Mac-Book-Black-On-256x256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1688" y="4703763"/>
                <a:ext cx="1120775" cy="1160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直線接點 25"/>
              <p:cNvCxnSpPr/>
              <p:nvPr/>
            </p:nvCxnSpPr>
            <p:spPr>
              <a:xfrm>
                <a:off x="6354763" y="2501900"/>
                <a:ext cx="0" cy="27511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285" name="圖片 22" descr="Mac-Book-Black-On-256x256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0725" y="3308350"/>
                <a:ext cx="1120775" cy="1160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直線接點 37"/>
              <p:cNvCxnSpPr/>
              <p:nvPr/>
            </p:nvCxnSpPr>
            <p:spPr bwMode="auto">
              <a:xfrm>
                <a:off x="6354763" y="5253038"/>
                <a:ext cx="3524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 bwMode="auto">
              <a:xfrm>
                <a:off x="6354763" y="3759200"/>
                <a:ext cx="3524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288" name="图片 10" descr="云2-01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488" y="3178175"/>
                <a:ext cx="2586037" cy="1878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9" name="矩形 27"/>
              <p:cNvSpPr>
                <a:spLocks noChangeArrowheads="1"/>
              </p:cNvSpPr>
              <p:nvPr/>
            </p:nvSpPr>
            <p:spPr bwMode="auto">
              <a:xfrm>
                <a:off x="2246313" y="3927475"/>
                <a:ext cx="1322387" cy="379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INTERNET</a:t>
                </a:r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0" name="向右箭號 29"/>
              <p:cNvSpPr/>
              <p:nvPr/>
            </p:nvSpPr>
            <p:spPr>
              <a:xfrm rot="10800000" flipH="1">
                <a:off x="1911351" y="4941888"/>
                <a:ext cx="3848099" cy="449262"/>
              </a:xfrm>
              <a:prstGeom prst="stripedRightArrow">
                <a:avLst/>
              </a:prstGeom>
              <a:solidFill>
                <a:srgbClr val="00B0F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1291" name="矩形 33"/>
              <p:cNvSpPr>
                <a:spLocks noChangeArrowheads="1"/>
              </p:cNvSpPr>
              <p:nvPr/>
            </p:nvSpPr>
            <p:spPr bwMode="auto">
              <a:xfrm>
                <a:off x="1897062" y="5402263"/>
                <a:ext cx="4935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Remote control your network clients</a:t>
                </a:r>
                <a:endParaRPr lang="zh-TW" altLang="en-US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11292" name="Picture 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925" y="3140075"/>
                <a:ext cx="973138" cy="9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93" name="圖片 17" descr="user-256x256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2600" y="3463925"/>
                <a:ext cx="798513" cy="84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4" name="圖片 18" descr="engineer-256x256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1338" y="4953000"/>
                <a:ext cx="739775" cy="785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直線接點 32"/>
              <p:cNvCxnSpPr/>
              <p:nvPr/>
            </p:nvCxnSpPr>
            <p:spPr bwMode="auto">
              <a:xfrm>
                <a:off x="6330950" y="2501900"/>
                <a:ext cx="3524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296" name="圖片 22" descr="Mac-Book-Black-On-256x256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9775" y="1882775"/>
                <a:ext cx="1120775" cy="1160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7" name="圖片 16" descr="boss-256x256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8463" y="1981200"/>
                <a:ext cx="836612" cy="842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8" name="Picture 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925" y="4537075"/>
                <a:ext cx="973138" cy="9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99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5875" y="1509713"/>
                <a:ext cx="973138" cy="94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2962594"/>
              <a:ext cx="902263" cy="1538264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9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矩形 33"/>
          <p:cNvSpPr>
            <a:spLocks noChangeArrowheads="1"/>
          </p:cNvSpPr>
          <p:nvPr/>
        </p:nvSpPr>
        <p:spPr bwMode="auto">
          <a:xfrm>
            <a:off x="101600" y="4306888"/>
            <a:ext cx="2425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Smartphone App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72" name="Picture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43225"/>
            <a:ext cx="61436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5331" y="3683000"/>
            <a:ext cx="711200" cy="717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群組 34"/>
          <p:cNvGrpSpPr>
            <a:grpSpLocks/>
          </p:cNvGrpSpPr>
          <p:nvPr/>
        </p:nvGrpSpPr>
        <p:grpSpPr bwMode="auto">
          <a:xfrm>
            <a:off x="458788" y="4773613"/>
            <a:ext cx="1249362" cy="1262062"/>
            <a:chOff x="6157360" y="5091739"/>
            <a:chExt cx="1030747" cy="1098507"/>
          </a:xfrm>
        </p:grpSpPr>
        <p:pic>
          <p:nvPicPr>
            <p:cNvPr id="11275" name="圖片 16" descr="boss-256x25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360" y="5091739"/>
              <a:ext cx="800100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63432" y="5413959"/>
              <a:ext cx="624675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22" y="2221777"/>
            <a:ext cx="1553024" cy="18285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2" descr="Wave Transparent 45 righ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65" flipH="1">
            <a:off x="5146656" y="2408089"/>
            <a:ext cx="11366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77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ttp://file10.shutterstock.com/videos16/video_comp/2700/shutterstock_v73866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5" y="2056173"/>
            <a:ext cx="6087907" cy="34092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5" y="3784600"/>
            <a:ext cx="1122363" cy="1338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466725" y="1220788"/>
            <a:ext cx="536575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Cloud router can monitor the activity of your children net surfing! </a:t>
            </a:r>
            <a:endParaRPr lang="en-US" altLang="zh-TW" sz="2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real-time browsing history can easily list recent website record without any trace!</a:t>
            </a:r>
          </a:p>
          <a:p>
            <a:pPr>
              <a:defRPr/>
            </a:pPr>
            <a:endParaRPr lang="zh-TW" alt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7"/>
          <p:cNvSpPr txBox="1">
            <a:spLocks noChangeArrowheads="1"/>
          </p:cNvSpPr>
          <p:nvPr/>
        </p:nvSpPr>
        <p:spPr bwMode="auto">
          <a:xfrm>
            <a:off x="251520" y="156473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Real-time browsing record</a:t>
            </a:r>
            <a:endParaRPr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2295" name="群組 12"/>
          <p:cNvGrpSpPr>
            <a:grpSpLocks/>
          </p:cNvGrpSpPr>
          <p:nvPr/>
        </p:nvGrpSpPr>
        <p:grpSpPr bwMode="auto">
          <a:xfrm>
            <a:off x="6208713" y="1068388"/>
            <a:ext cx="2720975" cy="4457700"/>
            <a:chOff x="6208713" y="1068388"/>
            <a:chExt cx="2720975" cy="44577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13" y="1068388"/>
              <a:ext cx="2720975" cy="445770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9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963" y="1816100"/>
              <a:ext cx="1933575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文字方塊 20"/>
            <p:cNvSpPr txBox="1"/>
            <p:nvPr/>
          </p:nvSpPr>
          <p:spPr>
            <a:xfrm>
              <a:off x="6761163" y="2668588"/>
              <a:ext cx="1463675" cy="128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www.dlink.com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756400" y="2889250"/>
              <a:ext cx="1463675" cy="12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www.dlink.com/cat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756400" y="3101975"/>
              <a:ext cx="1463675" cy="12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news.google.com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762750" y="3321050"/>
              <a:ext cx="1465263" cy="12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www.facebook.com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762750" y="3540125"/>
              <a:ext cx="1465263" cy="12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www.nytimes.com/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764338" y="3760788"/>
              <a:ext cx="1463675" cy="128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www.bcc.co.uk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753225" y="3968750"/>
              <a:ext cx="1465263" cy="12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00" b="1" dirty="0" err="1">
                  <a:solidFill>
                    <a:schemeClr val="bg2">
                      <a:lumMod val="75000"/>
                    </a:schemeClr>
                  </a:solidFill>
                </a:rPr>
                <a:t>tw</a:t>
              </a:r>
              <a:r>
                <a:rPr lang="en-US" altLang="zh-TW" sz="600" b="1" dirty="0">
                  <a:solidFill>
                    <a:schemeClr val="bg2">
                      <a:lumMod val="75000"/>
                    </a:schemeClr>
                  </a:solidFill>
                </a:rPr>
                <a:t>. mydlink.com</a:t>
              </a:r>
              <a:endParaRPr lang="zh-TW" altLang="en-US" sz="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850063" y="2243138"/>
              <a:ext cx="795337" cy="136525"/>
            </a:xfrm>
            <a:prstGeom prst="rect">
              <a:avLst/>
            </a:prstGeom>
            <a:solidFill>
              <a:schemeClr val="bg1"/>
            </a:solidFill>
          </p:spPr>
          <p:txBody>
            <a:bodyPr lIns="36000" tIns="0" bIns="36000">
              <a:spAutoFit/>
            </a:bodyPr>
            <a:lstStyle/>
            <a:p>
              <a:pPr>
                <a:defRPr/>
              </a:pPr>
              <a:r>
                <a:rPr lang="en-US" altLang="zh-TW" sz="650" b="1" dirty="0">
                  <a:solidFill>
                    <a:schemeClr val="bg2">
                      <a:lumMod val="75000"/>
                    </a:schemeClr>
                  </a:solidFill>
                </a:rPr>
                <a:t>[DD’s iPhone]</a:t>
              </a:r>
              <a:endParaRPr lang="zh-TW" altLang="en-US" sz="65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橢圓形圖說文字 10"/>
          <p:cNvSpPr/>
          <p:nvPr/>
        </p:nvSpPr>
        <p:spPr bwMode="auto">
          <a:xfrm rot="21309173">
            <a:off x="7410450" y="506413"/>
            <a:ext cx="1462088" cy="1074737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Only One Click!</a:t>
            </a:r>
          </a:p>
        </p:txBody>
      </p:sp>
      <p:sp>
        <p:nvSpPr>
          <p:cNvPr id="30" name="橢圓形圖說文字 29"/>
          <p:cNvSpPr/>
          <p:nvPr/>
        </p:nvSpPr>
        <p:spPr bwMode="auto">
          <a:xfrm rot="21309173" flipH="1">
            <a:off x="1450975" y="3586163"/>
            <a:ext cx="1651000" cy="1212850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Website Scanning…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48" y="2930525"/>
            <a:ext cx="2237953" cy="26350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703763"/>
            <a:ext cx="1174750" cy="1146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5563" y="1454150"/>
            <a:ext cx="53641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More and more PAD and Smart phone.</a:t>
            </a:r>
          </a:p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Less and less Ethernet support.</a:t>
            </a:r>
            <a:endParaRPr lang="zh-TW" altLang="en-US" sz="2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Any </a:t>
            </a: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device would just work! </a:t>
            </a:r>
          </a:p>
          <a:p>
            <a:pPr>
              <a:defRPr/>
            </a:pP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Handheld devices, PC and Mac.</a:t>
            </a:r>
          </a:p>
          <a:p>
            <a:pPr>
              <a:defRPr/>
            </a:pPr>
            <a:endParaRPr lang="en-US" altLang="zh-TW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81" y="1360482"/>
            <a:ext cx="4182893" cy="41567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07503\Desktop\te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4025" y="2611438"/>
            <a:ext cx="3467100" cy="15779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橢圓形圖說文字 34"/>
          <p:cNvSpPr/>
          <p:nvPr/>
        </p:nvSpPr>
        <p:spPr bwMode="auto">
          <a:xfrm rot="21309173">
            <a:off x="6496050" y="266700"/>
            <a:ext cx="2041525" cy="1301750"/>
          </a:xfrm>
          <a:prstGeom prst="wedgeEllipseCallou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Just Open Browser and Start Setup !</a:t>
            </a:r>
            <a:endParaRPr lang="zh-TW" altLang="en-US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37588" cy="647700"/>
          </a:xfrm>
          <a:extLst/>
        </p:spPr>
        <p:txBody>
          <a:bodyPr/>
          <a:lstStyle/>
          <a:p>
            <a:pPr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Easy setup wizard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0346" y="3244850"/>
            <a:ext cx="536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So easy! Setup in just a few clicks.</a:t>
            </a:r>
            <a:endParaRPr lang="zh-TW" alt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0" y="3861048"/>
            <a:ext cx="1907704" cy="1476375"/>
            <a:chOff x="3203848" y="1360482"/>
            <a:chExt cx="1914525" cy="1476375"/>
          </a:xfrm>
          <a:effectLst>
            <a:reflection blurRad="6350" stA="52000" endA="300" endPos="13000" dir="5400000" sy="-100000" algn="bl" rotWithShape="0"/>
          </a:effectLst>
          <a:scene3d>
            <a:camera prst="perspectiveHeroicExtremeRightFacing"/>
            <a:lightRig rig="threePt" dir="t"/>
          </a:scene3d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360482"/>
              <a:ext cx="1914525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群組 36"/>
            <p:cNvGrpSpPr/>
            <p:nvPr/>
          </p:nvGrpSpPr>
          <p:grpSpPr>
            <a:xfrm>
              <a:off x="3354805" y="1628800"/>
              <a:ext cx="1584176" cy="1077533"/>
              <a:chOff x="3013801" y="2426091"/>
              <a:chExt cx="1584176" cy="1077533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8908" y="2426091"/>
                <a:ext cx="727021" cy="687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3013801" y="3140968"/>
                <a:ext cx="1584176" cy="3626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lvl="1" indent="-342900" algn="ctr">
                  <a:spcBef>
                    <a:spcPct val="20000"/>
                  </a:spcBef>
                  <a:buClr>
                    <a:srgbClr val="81A4C7"/>
                  </a:buClr>
                  <a:defRPr/>
                </a:pPr>
                <a:r>
                  <a:rPr kumimoji="1" lang="en-US" altLang="zh-TW" sz="12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Auto Detection</a:t>
                </a:r>
                <a:endParaRPr kumimoji="1" lang="en-US" altLang="zh-TW" sz="12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81A4C7"/>
                  </a:buClr>
                  <a:buFont typeface="Wingdings" pitchFamily="2" charset="2"/>
                  <a:buChar char="q"/>
                  <a:defRPr/>
                </a:pPr>
                <a:endParaRPr kumimoji="1" lang="en-US" altLang="zh-TW" sz="16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81A4C7"/>
                  </a:buClr>
                  <a:buFont typeface="Wingdings" pitchFamily="2" charset="2"/>
                  <a:buChar char="q"/>
                  <a:defRPr/>
                </a:pPr>
                <a:endParaRPr kumimoji="1" lang="en-US" altLang="zh-TW" sz="16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40" name="群組 39"/>
          <p:cNvGrpSpPr/>
          <p:nvPr/>
        </p:nvGrpSpPr>
        <p:grpSpPr>
          <a:xfrm>
            <a:off x="1010816" y="4005064"/>
            <a:ext cx="1905000" cy="1466850"/>
            <a:chOff x="3549614" y="2997582"/>
            <a:chExt cx="1905000" cy="1466850"/>
          </a:xfrm>
          <a:effectLst>
            <a:reflection blurRad="6350" stA="52000" endA="300" endPos="13000" dir="5400000" sy="-100000" algn="bl" rotWithShape="0"/>
          </a:effectLst>
          <a:scene3d>
            <a:camera prst="perspectiveHeroicExtremeRightFacing"/>
            <a:lightRig rig="threePt" dir="t"/>
          </a:scene3d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14" y="2997582"/>
              <a:ext cx="1905000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479" y="3172966"/>
              <a:ext cx="993270" cy="833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710026" y="3931062"/>
              <a:ext cx="1584176" cy="362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lvl="1" indent="-342900" algn="ctr">
                <a:spcBef>
                  <a:spcPct val="20000"/>
                </a:spcBef>
                <a:buClr>
                  <a:srgbClr val="81A4C7"/>
                </a:buClr>
                <a:defRPr/>
              </a:pPr>
              <a:r>
                <a:rPr kumimoji="1" lang="en-US" altLang="zh-TW" sz="12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Wireless Setup</a:t>
              </a:r>
              <a:endParaRPr kumimoji="1" lang="en-US" altLang="zh-TW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81A4C7"/>
                </a:buClr>
                <a:buFont typeface="Wingdings" pitchFamily="2" charset="2"/>
                <a:buChar char="q"/>
                <a:defRPr/>
              </a:pPr>
              <a:endParaRPr kumimoji="1" lang="en-US" altLang="zh-TW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81A4C7"/>
                </a:buClr>
                <a:buFont typeface="Wingdings" pitchFamily="2" charset="2"/>
                <a:buChar char="q"/>
                <a:defRPr/>
              </a:pPr>
              <a:endParaRPr kumimoji="1" lang="en-US" altLang="zh-TW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033128" y="4195947"/>
            <a:ext cx="1905000" cy="1466850"/>
            <a:chOff x="425308" y="3416344"/>
            <a:chExt cx="1905000" cy="1466850"/>
          </a:xfrm>
          <a:effectLst>
            <a:reflection blurRad="6350" stA="52000" endA="300" endPos="13000" dir="5400000" sy="-100000" algn="bl" rotWithShape="0"/>
          </a:effectLst>
          <a:scene3d>
            <a:camera prst="perspectiveHeroicExtremeRightFacing"/>
            <a:lightRig rig="threePt" dir="t"/>
          </a:scene3d>
        </p:grpSpPr>
        <p:grpSp>
          <p:nvGrpSpPr>
            <p:cNvPr id="45" name="群組 44"/>
            <p:cNvGrpSpPr/>
            <p:nvPr/>
          </p:nvGrpSpPr>
          <p:grpSpPr>
            <a:xfrm>
              <a:off x="425308" y="3416344"/>
              <a:ext cx="1905000" cy="1466850"/>
              <a:chOff x="3549614" y="2997582"/>
              <a:chExt cx="1905000" cy="1466850"/>
            </a:xfrm>
          </p:grpSpPr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14" y="2997582"/>
                <a:ext cx="1905000" cy="146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3735866" y="3946342"/>
                <a:ext cx="1584176" cy="3626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lvl="1" indent="-342900" algn="ctr">
                  <a:spcBef>
                    <a:spcPct val="20000"/>
                  </a:spcBef>
                  <a:buClr>
                    <a:srgbClr val="81A4C7"/>
                  </a:buClr>
                  <a:defRPr/>
                </a:pPr>
                <a:r>
                  <a:rPr kumimoji="1" lang="en-US" altLang="zh-TW" sz="12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Access INTERNET</a:t>
                </a:r>
                <a:endParaRPr kumimoji="1" lang="en-US" altLang="zh-TW" sz="16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81A4C7"/>
                  </a:buClr>
                  <a:buFont typeface="Wingdings" pitchFamily="2" charset="2"/>
                  <a:buChar char="q"/>
                  <a:defRPr/>
                </a:pPr>
                <a:endParaRPr kumimoji="1" lang="en-US" altLang="zh-TW" sz="16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46" name="圖片 14" descr="globe-Vista-256x256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06" y="3684372"/>
              <a:ext cx="679004" cy="63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3" name="群組 1"/>
          <p:cNvGrpSpPr>
            <a:grpSpLocks/>
          </p:cNvGrpSpPr>
          <p:nvPr/>
        </p:nvGrpSpPr>
        <p:grpSpPr bwMode="auto">
          <a:xfrm>
            <a:off x="3030538" y="4425950"/>
            <a:ext cx="1905000" cy="1466850"/>
            <a:chOff x="2018928" y="4194398"/>
            <a:chExt cx="1905000" cy="1466850"/>
          </a:xfrm>
        </p:grpSpPr>
        <p:grpSp>
          <p:nvGrpSpPr>
            <p:cNvPr id="31" name="群組 30"/>
            <p:cNvGrpSpPr/>
            <p:nvPr/>
          </p:nvGrpSpPr>
          <p:grpSpPr>
            <a:xfrm>
              <a:off x="2018928" y="4194398"/>
              <a:ext cx="1905000" cy="1466850"/>
              <a:chOff x="1183259" y="4073082"/>
              <a:chExt cx="1905000" cy="1466850"/>
            </a:xfrm>
            <a:effectLst>
              <a:reflection blurRad="6350" stA="52000" endA="300" endPos="13000" dir="5400000" sy="-100000" algn="bl" rotWithShape="0"/>
            </a:effectLst>
            <a:scene3d>
              <a:camera prst="perspectiveHeroicExtremeRightFacing"/>
              <a:lightRig rig="threePt" dir="t"/>
            </a:scene3d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259" y="4073082"/>
                <a:ext cx="1905000" cy="146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1331641" y="5085184"/>
                <a:ext cx="1621614" cy="3626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lvl="1" indent="-342900" algn="ctr">
                  <a:spcBef>
                    <a:spcPct val="20000"/>
                  </a:spcBef>
                  <a:buClr>
                    <a:srgbClr val="81A4C7"/>
                  </a:buClr>
                  <a:defRPr/>
                </a:pPr>
                <a:r>
                  <a:rPr kumimoji="1" lang="en-US" altLang="zh-TW" sz="1200" dirty="0" err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mydlink</a:t>
                </a:r>
                <a:r>
                  <a:rPr kumimoji="1" lang="en-US" altLang="zh-TW" sz="12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 service</a:t>
                </a:r>
                <a:endParaRPr kumimoji="1" lang="en-US" altLang="zh-TW" sz="16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2962">
              <a:off x="2160424" y="4580565"/>
              <a:ext cx="1711387" cy="59699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 fov="4800000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30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 txBox="1">
            <a:spLocks/>
          </p:cNvSpPr>
          <p:nvPr/>
        </p:nvSpPr>
        <p:spPr bwMode="auto">
          <a:xfrm>
            <a:off x="285750" y="981075"/>
            <a:ext cx="88582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35000" indent="-1778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MIMO feature supported delivering PHY rates up to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150 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Mbps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IEEE 802.11n standard certified and compatible to legacy IEEE802.11b/g 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Supports WMM function to meet the multimedia data bandwidth requirement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Wi-Fi Protected Setup (WPS)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WEP and WPA/WPA2 (TKIP and AES) data encryption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Android/iPhone App Support for </a:t>
            </a:r>
            <a:r>
              <a:rPr lang="en-US" altLang="zh-TW" sz="1400" b="1" dirty="0" err="1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mydlink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service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Push Event for Wireless Intrusion 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Push Event for Online User Notice</a:t>
            </a:r>
            <a:endParaRPr lang="en-US" altLang="zh-CN" sz="1400" b="1" dirty="0"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Push Event for </a:t>
            </a:r>
            <a:r>
              <a:rPr lang="en-US" altLang="zh-CN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FW Upgrade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User Control – Access Control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User Control - Real-time Browsing Record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CAPTCHA (Graphic Authentication)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Easy Setup Wizard for Installing Router and </a:t>
            </a:r>
            <a:r>
              <a:rPr lang="en-US" altLang="zh-TW" sz="1400" b="1" dirty="0" err="1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mydlink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Service 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Traffic Control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</a:pP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WDS + AP feature </a:t>
            </a:r>
          </a:p>
        </p:txBody>
      </p:sp>
      <p:pic>
        <p:nvPicPr>
          <p:cNvPr id="14339" name="Picture 26" descr="wfa_wps_mark_horiz_180x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5554663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461000"/>
            <a:ext cx="441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516563"/>
            <a:ext cx="13874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://www.bilanz-buch-haltung.de/images/green_etherne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649788"/>
            <a:ext cx="2147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50825" y="268288"/>
            <a:ext cx="8637588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Product feature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4345" name="Picture 10" descr="http://www.android.com/images/brand/60_avail_market_logo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427663"/>
            <a:ext cx="1485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426075"/>
            <a:ext cx="1638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93836" l="8065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87123"/>
            <a:ext cx="1613148" cy="1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51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3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21620</TotalTime>
  <Words>507</Words>
  <Application>Microsoft Office PowerPoint</Application>
  <PresentationFormat>如螢幕大小 (4:3)</PresentationFormat>
  <Paragraphs>124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佈景主題3</vt:lpstr>
      <vt:lpstr>自訂設計</vt:lpstr>
      <vt:lpstr>1_自訂設計</vt:lpstr>
      <vt:lpstr>Corp Section Master 01</vt:lpstr>
      <vt:lpstr>3_Corp Section Master 01</vt:lpstr>
      <vt:lpstr>1_Corp Section Master 01</vt:lpstr>
      <vt:lpstr>2_Corp Section Master 01</vt:lpstr>
      <vt:lpstr>4_Corp Section Master 01</vt:lpstr>
      <vt:lpstr>5_Corp Section Master 01</vt:lpstr>
      <vt:lpstr>DIR-600L  Wireless N150 Home Router Sales Guide</vt:lpstr>
      <vt:lpstr>Agenda</vt:lpstr>
      <vt:lpstr>connect anytime, anywhere</vt:lpstr>
      <vt:lpstr>push event – online user notice</vt:lpstr>
      <vt:lpstr>push event – anti-wireless intrusion</vt:lpstr>
      <vt:lpstr>PowerPoint 簡報</vt:lpstr>
      <vt:lpstr>PowerPoint 簡報</vt:lpstr>
      <vt:lpstr>Easy setup wizard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DIR-600L Sales Guide v1.00</dc:title>
  <dc:creator>Daniel_Hsu@dlink.com.tw</dc:creator>
  <cp:lastModifiedBy>07018</cp:lastModifiedBy>
  <cp:revision>1770</cp:revision>
  <cp:lastPrinted>2011-11-18T02:23:49Z</cp:lastPrinted>
  <dcterms:created xsi:type="dcterms:W3CDTF">2009-08-24T07:50:51Z</dcterms:created>
  <dcterms:modified xsi:type="dcterms:W3CDTF">2011-11-22T02:38:06Z</dcterms:modified>
  <cp:version>v0.3</cp:version>
</cp:coreProperties>
</file>